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92" r:id="rId5"/>
    <p:sldId id="276" r:id="rId6"/>
    <p:sldId id="277" r:id="rId7"/>
    <p:sldId id="278" r:id="rId8"/>
    <p:sldId id="279" r:id="rId9"/>
    <p:sldId id="299" r:id="rId10"/>
    <p:sldId id="297" r:id="rId11"/>
    <p:sldId id="288" r:id="rId12"/>
    <p:sldId id="28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7" d="100"/>
          <a:sy n="87" d="100"/>
        </p:scale>
        <p:origin x="528" y="53"/>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8/15/2024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8/15/2024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6</a:t>
            </a:fld>
            <a:endParaRPr lang="en-US" altLang="zh-CN" dirty="0"/>
          </a:p>
        </p:txBody>
      </p:sp>
    </p:spTree>
    <p:extLst>
      <p:ext uri="{BB962C8B-B14F-4D97-AF65-F5344CB8AC3E}">
        <p14:creationId xmlns:p14="http://schemas.microsoft.com/office/powerpoint/2010/main" val="2394987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a:t>
            </a:fld>
            <a:endParaRPr lang="en-US" altLang="zh-CN" dirty="0"/>
          </a:p>
        </p:txBody>
      </p:sp>
    </p:spTree>
    <p:extLst>
      <p:ext uri="{BB962C8B-B14F-4D97-AF65-F5344CB8AC3E}">
        <p14:creationId xmlns:p14="http://schemas.microsoft.com/office/powerpoint/2010/main" val="1314910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5" y="1986926"/>
            <a:ext cx="4405504" cy="2057441"/>
          </a:xfrm>
        </p:spPr>
        <p:txBody>
          <a:bodyPr/>
          <a:lstStyle/>
          <a:p>
            <a:r>
              <a:rPr lang="en-US" altLang="zh-CN" dirty="0"/>
              <a:t>Amazon Sales Data Analysis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43375"/>
            <a:ext cx="1913359" cy="788997"/>
          </a:xfrm>
        </p:spPr>
        <p:txBody>
          <a:bodyPr/>
          <a:lstStyle/>
          <a:p>
            <a:r>
              <a:rPr lang="en-US" dirty="0"/>
              <a:t>By</a:t>
            </a:r>
          </a:p>
          <a:p>
            <a:r>
              <a:rPr lang="en-US" dirty="0" smtClean="0"/>
              <a:t>Elizabeth</a:t>
            </a:r>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xmlns=""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xmlns=""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16129" y="563367"/>
            <a:ext cx="5117162" cy="1325563"/>
          </a:xfrm>
        </p:spPr>
        <p:txBody>
          <a:bodyPr/>
          <a:lstStyle/>
          <a:p>
            <a:r>
              <a:rPr lang="en-US" altLang="zh-CN" dirty="0"/>
              <a:t>Problem Statement</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2210312"/>
            <a:ext cx="4586301" cy="2304537"/>
          </a:xfrm>
        </p:spPr>
        <p:txBody>
          <a:bodyPr/>
          <a:lstStyle/>
          <a:p>
            <a:r>
              <a:rPr lang="en-US" dirty="0"/>
              <a:t>Sales management has gained importance to meet increasing competition and the need for improved methods of distribution to reduce cost and to increase profits. Sales management today is the most important function in a commercial and business enterprise.</a:t>
            </a:r>
          </a:p>
          <a:p>
            <a:r>
              <a:rPr lang="en-US" dirty="0"/>
              <a:t>Find key metrics and factors and show the meaningful relationships between attributes. Do your own research and come up with your findings.</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xmlns="" val="1"/>
              </a:ext>
            </a:extLst>
          </p:cNvPr>
          <p:cNvSpPr/>
          <p:nvPr/>
        </p:nvSpPr>
        <p:spPr>
          <a:xfrm>
            <a:off x="5147529" y="44493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Dashboard</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Amazon Sales Data analysis</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7DC24-82BE-3D86-C9B7-3355F50EB17A}"/>
              </a:ext>
            </a:extLst>
          </p:cNvPr>
          <p:cNvPicPr>
            <a:picLocks noChangeAspect="1"/>
          </p:cNvPicPr>
          <p:nvPr/>
        </p:nvPicPr>
        <p:blipFill rotWithShape="1">
          <a:blip r:embed="rId3"/>
          <a:srcRect l="8811" t="19840" r="22887" b="13182"/>
          <a:stretch/>
        </p:blipFill>
        <p:spPr>
          <a:xfrm>
            <a:off x="987030" y="1162050"/>
            <a:ext cx="4664051" cy="2572677"/>
          </a:xfrm>
          <a:prstGeom prst="rect">
            <a:avLst/>
          </a:prstGeom>
        </p:spPr>
      </p:pic>
      <p:pic>
        <p:nvPicPr>
          <p:cNvPr id="12" name="Picture 11">
            <a:extLst>
              <a:ext uri="{FF2B5EF4-FFF2-40B4-BE49-F238E27FC236}">
                <a16:creationId xmlns:a16="http://schemas.microsoft.com/office/drawing/2014/main" id="{4BE2C75F-ECFA-9729-53ED-54D34B18F361}"/>
              </a:ext>
            </a:extLst>
          </p:cNvPr>
          <p:cNvPicPr>
            <a:picLocks noChangeAspect="1"/>
          </p:cNvPicPr>
          <p:nvPr/>
        </p:nvPicPr>
        <p:blipFill rotWithShape="1">
          <a:blip r:embed="rId4"/>
          <a:srcRect l="9027" t="19541" r="22671" b="13484"/>
          <a:stretch/>
        </p:blipFill>
        <p:spPr>
          <a:xfrm>
            <a:off x="6421138" y="1162050"/>
            <a:ext cx="4810591" cy="2653508"/>
          </a:xfrm>
          <a:prstGeom prst="rect">
            <a:avLst/>
          </a:prstGeom>
        </p:spPr>
      </p:pic>
      <p:pic>
        <p:nvPicPr>
          <p:cNvPr id="15" name="Picture 14">
            <a:extLst>
              <a:ext uri="{FF2B5EF4-FFF2-40B4-BE49-F238E27FC236}">
                <a16:creationId xmlns:a16="http://schemas.microsoft.com/office/drawing/2014/main" id="{DF7E123A-648A-6836-CE03-7A51AE960E08}"/>
              </a:ext>
            </a:extLst>
          </p:cNvPr>
          <p:cNvPicPr>
            <a:picLocks noChangeAspect="1"/>
          </p:cNvPicPr>
          <p:nvPr/>
        </p:nvPicPr>
        <p:blipFill rotWithShape="1">
          <a:blip r:embed="rId5"/>
          <a:srcRect l="8997" t="19435" r="22702" b="13587"/>
          <a:stretch/>
        </p:blipFill>
        <p:spPr>
          <a:xfrm>
            <a:off x="3799015" y="3970270"/>
            <a:ext cx="4627835" cy="2552701"/>
          </a:xfrm>
          <a:prstGeom prst="rect">
            <a:avLst/>
          </a:prstGeom>
        </p:spPr>
      </p:pic>
      <p:sp>
        <p:nvSpPr>
          <p:cNvPr id="18" name="TextBox 17">
            <a:extLst>
              <a:ext uri="{FF2B5EF4-FFF2-40B4-BE49-F238E27FC236}">
                <a16:creationId xmlns:a16="http://schemas.microsoft.com/office/drawing/2014/main" id="{0B3EE6E3-198C-1EC9-D17F-690913DE79F8}"/>
              </a:ext>
            </a:extLst>
          </p:cNvPr>
          <p:cNvSpPr txBox="1"/>
          <p:nvPr/>
        </p:nvSpPr>
        <p:spPr>
          <a:xfrm>
            <a:off x="564444" y="209550"/>
            <a:ext cx="11096978" cy="523220"/>
          </a:xfrm>
          <a:prstGeom prst="rect">
            <a:avLst/>
          </a:prstGeom>
          <a:solidFill>
            <a:schemeClr val="tx2"/>
          </a:solidFill>
        </p:spPr>
        <p:txBody>
          <a:bodyPr wrap="square" rtlCol="0">
            <a:spAutoFit/>
          </a:bodyPr>
          <a:lstStyle/>
          <a:p>
            <a:pPr marL="0" indent="0" algn="ctr">
              <a:lnSpc>
                <a:spcPct val="100000"/>
              </a:lnSpc>
              <a:spcBef>
                <a:spcPts val="0"/>
              </a:spcBef>
              <a:buFontTx/>
              <a:buNone/>
            </a:pPr>
            <a:r>
              <a:rPr lang="en-IN" sz="2800" dirty="0">
                <a:solidFill>
                  <a:prstClr val="white"/>
                </a:solidFill>
                <a:latin typeface="Posterama" panose="020B0504020200020000" pitchFamily="34" charset="0"/>
                <a:ea typeface="微软雅黑"/>
                <a:cs typeface="Posterama" panose="020B0504020200020000" pitchFamily="34" charset="0"/>
              </a:rPr>
              <a:t>Dashboards</a:t>
            </a:r>
          </a:p>
        </p:txBody>
      </p:sp>
    </p:spTree>
    <p:extLst>
      <p:ext uri="{BB962C8B-B14F-4D97-AF65-F5344CB8AC3E}">
        <p14:creationId xmlns:p14="http://schemas.microsoft.com/office/powerpoint/2010/main" val="164028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FFBDB43-F138-072B-F356-ABF38D21268E}"/>
              </a:ext>
            </a:extLst>
          </p:cNvPr>
          <p:cNvPicPr>
            <a:picLocks noChangeAspect="1"/>
          </p:cNvPicPr>
          <p:nvPr/>
        </p:nvPicPr>
        <p:blipFill rotWithShape="1">
          <a:blip r:embed="rId3"/>
          <a:srcRect l="8811" t="19840" r="22887" b="13182"/>
          <a:stretch/>
        </p:blipFill>
        <p:spPr>
          <a:xfrm>
            <a:off x="862403" y="1885950"/>
            <a:ext cx="5594845" cy="3086100"/>
          </a:xfrm>
          <a:prstGeom prst="rect">
            <a:avLst/>
          </a:prstGeom>
        </p:spPr>
      </p:pic>
      <p:sp>
        <p:nvSpPr>
          <p:cNvPr id="17" name="TextBox 16">
            <a:extLst>
              <a:ext uri="{FF2B5EF4-FFF2-40B4-BE49-F238E27FC236}">
                <a16:creationId xmlns:a16="http://schemas.microsoft.com/office/drawing/2014/main" id="{7C3F7B4E-41AE-A311-7848-6898213093ED}"/>
              </a:ext>
            </a:extLst>
          </p:cNvPr>
          <p:cNvSpPr txBox="1"/>
          <p:nvPr/>
        </p:nvSpPr>
        <p:spPr>
          <a:xfrm>
            <a:off x="6743914" y="1885950"/>
            <a:ext cx="3483819" cy="4062651"/>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Cosmetics had the highest profit of $14.56 millions among all the items, which accounted for 32.96% of total profit, while fruits lies at the lowest of all the items with an amount of only $120,000.</a:t>
            </a: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Profit and Cost values are positively corelated with each other.</a:t>
            </a: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Total profit and Total cost values diverged the most for the “Office Supplies” item, where cost was $18.72 millions higher than the profit.</a:t>
            </a:r>
          </a:p>
          <a:p>
            <a:pPr marL="285750" indent="-285750">
              <a:lnSpc>
                <a:spcPct val="100000"/>
              </a:lnSpc>
              <a:spcBef>
                <a:spcPts val="0"/>
              </a:spcBef>
              <a:buFont typeface="Arial" panose="020B0604020202020204" pitchFamily="34" charset="0"/>
              <a:buChar char="•"/>
            </a:pPr>
            <a:endParaRPr lang="en-IN" sz="1800" dirty="0">
              <a:latin typeface="Posterama" panose="020B0504020200020000" pitchFamily="34" charset="0"/>
              <a:ea typeface="微软雅黑"/>
              <a:cs typeface="Posterama" panose="020B0504020200020000" pitchFamily="34" charset="0"/>
            </a:endParaRPr>
          </a:p>
        </p:txBody>
      </p:sp>
      <p:sp>
        <p:nvSpPr>
          <p:cNvPr id="19" name="TextBox 18">
            <a:extLst>
              <a:ext uri="{FF2B5EF4-FFF2-40B4-BE49-F238E27FC236}">
                <a16:creationId xmlns:a16="http://schemas.microsoft.com/office/drawing/2014/main" id="{53825E67-B9A1-7E69-8F63-1CC40D69FAE9}"/>
              </a:ext>
            </a:extLst>
          </p:cNvPr>
          <p:cNvSpPr txBox="1"/>
          <p:nvPr/>
        </p:nvSpPr>
        <p:spPr>
          <a:xfrm>
            <a:off x="606178" y="321535"/>
            <a:ext cx="11137689" cy="584775"/>
          </a:xfrm>
          <a:prstGeom prst="rect">
            <a:avLst/>
          </a:prstGeom>
          <a:solidFill>
            <a:schemeClr val="tx2"/>
          </a:solidFill>
        </p:spPr>
        <p:txBody>
          <a:bodyPr wrap="square" rtlCol="0">
            <a:spAutoFit/>
          </a:bodyPr>
          <a:lstStyle/>
          <a:p>
            <a:pPr marL="0" indent="0" algn="ctr">
              <a:lnSpc>
                <a:spcPct val="100000"/>
              </a:lnSpc>
              <a:spcBef>
                <a:spcPts val="0"/>
              </a:spcBef>
              <a:buFontTx/>
              <a:buNone/>
            </a:pPr>
            <a:r>
              <a:rPr lang="en-IN" sz="3200" dirty="0">
                <a:solidFill>
                  <a:schemeClr val="bg1"/>
                </a:solidFill>
                <a:latin typeface="Posterama" panose="020B0504020200020000" pitchFamily="34" charset="0"/>
                <a:ea typeface="微软雅黑"/>
                <a:cs typeface="Posterama" panose="020B0504020200020000" pitchFamily="34" charset="0"/>
              </a:rPr>
              <a:t>Analysis From Dashboard 1</a:t>
            </a:r>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471D0-A31F-3EC1-C0BA-890726E836CF}"/>
              </a:ext>
            </a:extLst>
          </p:cNvPr>
          <p:cNvPicPr>
            <a:picLocks noChangeAspect="1"/>
          </p:cNvPicPr>
          <p:nvPr/>
        </p:nvPicPr>
        <p:blipFill rotWithShape="1">
          <a:blip r:embed="rId3"/>
          <a:srcRect l="9027" t="19541" r="22671" b="13484"/>
          <a:stretch/>
        </p:blipFill>
        <p:spPr>
          <a:xfrm>
            <a:off x="862403" y="1885950"/>
            <a:ext cx="5594846" cy="3086101"/>
          </a:xfrm>
          <a:prstGeom prst="rect">
            <a:avLst/>
          </a:prstGeom>
        </p:spPr>
      </p:pic>
      <p:sp>
        <p:nvSpPr>
          <p:cNvPr id="17" name="TextBox 16">
            <a:extLst>
              <a:ext uri="{FF2B5EF4-FFF2-40B4-BE49-F238E27FC236}">
                <a16:creationId xmlns:a16="http://schemas.microsoft.com/office/drawing/2014/main" id="{7C3F7B4E-41AE-A311-7848-6898213093ED}"/>
              </a:ext>
            </a:extLst>
          </p:cNvPr>
          <p:cNvSpPr txBox="1"/>
          <p:nvPr/>
        </p:nvSpPr>
        <p:spPr>
          <a:xfrm>
            <a:off x="6743915" y="1885950"/>
            <a:ext cx="3111286" cy="3570208"/>
          </a:xfrm>
          <a:prstGeom prst="rect">
            <a:avLst/>
          </a:prstGeom>
        </p:spPr>
        <p:txBody>
          <a:bodyPr wrap="square" rtlCol="0">
            <a:spAutoFit/>
          </a:bodyPr>
          <a:lstStyle/>
          <a:p>
            <a:pPr marL="283464" indent="-283464" algn="l" rtl="0" eaLnBrk="1" latinLnBrk="0" hangingPunct="1">
              <a:spcBef>
                <a:spcPts val="0"/>
              </a:spcBef>
              <a:spcAft>
                <a:spcPts val="0"/>
              </a:spcAft>
              <a:buClrTx/>
              <a:buSzPts val="1800"/>
              <a:buFont typeface="Arial" panose="020B0604020202020204" pitchFamily="34" charset="0"/>
              <a:buChar char="•"/>
            </a:pPr>
            <a:r>
              <a:rPr lang="en-IN" sz="1600" kern="1200" dirty="0">
                <a:solidFill>
                  <a:srgbClr val="000000"/>
                </a:solidFill>
                <a:effectLst/>
                <a:latin typeface="Posterama" panose="020B0504020200020000" pitchFamily="34" charset="0"/>
                <a:ea typeface="微软雅黑" panose="020B0503020204020204" pitchFamily="34" charset="-122"/>
                <a:cs typeface="Posterama" panose="020B0504020200020000" pitchFamily="34" charset="0"/>
              </a:rPr>
              <a:t>A total of 512,871 sales were made, out of which 276782 were sold offline and was higher than the online sales which made a total count of 236089.</a:t>
            </a:r>
            <a:endParaRPr lang="en-IN" sz="1600" dirty="0">
              <a:effectLst/>
            </a:endParaRPr>
          </a:p>
          <a:p>
            <a:pPr marL="285750" indent="-285750">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Out of the total sales, 53.97% items were sold offline, while the rest were sold online.</a:t>
            </a: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“Household” items made up 21.62% of the Total Revenue in the sales.</a:t>
            </a:r>
          </a:p>
          <a:p>
            <a:pPr marL="285750" indent="-285750">
              <a:lnSpc>
                <a:spcPct val="100000"/>
              </a:lnSpc>
              <a:spcBef>
                <a:spcPts val="0"/>
              </a:spcBef>
              <a:buFont typeface="Arial" panose="020B0604020202020204" pitchFamily="34" charset="0"/>
              <a:buChar char="•"/>
            </a:pPr>
            <a:endParaRPr lang="en-IN" sz="1800" dirty="0">
              <a:latin typeface="Posterama" panose="020B0504020200020000" pitchFamily="34" charset="0"/>
              <a:ea typeface="微软雅黑"/>
              <a:cs typeface="Posterama" panose="020B0504020200020000" pitchFamily="34" charset="0"/>
            </a:endParaRPr>
          </a:p>
        </p:txBody>
      </p:sp>
      <p:sp>
        <p:nvSpPr>
          <p:cNvPr id="19" name="TextBox 18">
            <a:extLst>
              <a:ext uri="{FF2B5EF4-FFF2-40B4-BE49-F238E27FC236}">
                <a16:creationId xmlns:a16="http://schemas.microsoft.com/office/drawing/2014/main" id="{53825E67-B9A1-7E69-8F63-1CC40D69FAE9}"/>
              </a:ext>
            </a:extLst>
          </p:cNvPr>
          <p:cNvSpPr txBox="1"/>
          <p:nvPr/>
        </p:nvSpPr>
        <p:spPr>
          <a:xfrm>
            <a:off x="606178" y="321535"/>
            <a:ext cx="11137689" cy="584775"/>
          </a:xfrm>
          <a:prstGeom prst="rect">
            <a:avLst/>
          </a:prstGeom>
          <a:solidFill>
            <a:schemeClr val="tx2"/>
          </a:solidFill>
        </p:spPr>
        <p:txBody>
          <a:bodyPr wrap="square" rtlCol="0">
            <a:spAutoFit/>
          </a:bodyPr>
          <a:lstStyle/>
          <a:p>
            <a:pPr marL="0" indent="0" algn="ctr">
              <a:lnSpc>
                <a:spcPct val="100000"/>
              </a:lnSpc>
              <a:spcBef>
                <a:spcPts val="0"/>
              </a:spcBef>
              <a:buFontTx/>
              <a:buNone/>
            </a:pPr>
            <a:r>
              <a:rPr lang="en-IN" sz="3200" dirty="0">
                <a:solidFill>
                  <a:schemeClr val="bg1"/>
                </a:solidFill>
                <a:latin typeface="Posterama" panose="020B0504020200020000" pitchFamily="34" charset="0"/>
                <a:ea typeface="微软雅黑"/>
                <a:cs typeface="Posterama" panose="020B0504020200020000" pitchFamily="34" charset="0"/>
              </a:rPr>
              <a:t>Analysis From Dashboard 2</a:t>
            </a:r>
          </a:p>
        </p:txBody>
      </p:sp>
    </p:spTree>
    <p:extLst>
      <p:ext uri="{BB962C8B-B14F-4D97-AF65-F5344CB8AC3E}">
        <p14:creationId xmlns:p14="http://schemas.microsoft.com/office/powerpoint/2010/main" val="314846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91A87F-CD01-DD1C-1480-08ABA99390B8}"/>
              </a:ext>
            </a:extLst>
          </p:cNvPr>
          <p:cNvPicPr>
            <a:picLocks noChangeAspect="1"/>
          </p:cNvPicPr>
          <p:nvPr/>
        </p:nvPicPr>
        <p:blipFill rotWithShape="1">
          <a:blip r:embed="rId3"/>
          <a:srcRect l="8997" t="19435" r="22702" b="13587"/>
          <a:stretch/>
        </p:blipFill>
        <p:spPr>
          <a:xfrm>
            <a:off x="862403" y="1885951"/>
            <a:ext cx="5594843" cy="3086100"/>
          </a:xfrm>
          <a:prstGeom prst="rect">
            <a:avLst/>
          </a:prstGeom>
        </p:spPr>
      </p:pic>
      <p:sp>
        <p:nvSpPr>
          <p:cNvPr id="17" name="TextBox 16">
            <a:extLst>
              <a:ext uri="{FF2B5EF4-FFF2-40B4-BE49-F238E27FC236}">
                <a16:creationId xmlns:a16="http://schemas.microsoft.com/office/drawing/2014/main" id="{7C3F7B4E-41AE-A311-7848-6898213093ED}"/>
              </a:ext>
            </a:extLst>
          </p:cNvPr>
          <p:cNvSpPr txBox="1"/>
          <p:nvPr/>
        </p:nvSpPr>
        <p:spPr>
          <a:xfrm>
            <a:off x="6743914" y="1885950"/>
            <a:ext cx="3890219" cy="4031873"/>
          </a:xfrm>
          <a:prstGeom prst="rect">
            <a:avLst/>
          </a:prstGeom>
        </p:spPr>
        <p:txBody>
          <a:bodyPr wrap="square" rtlCol="0">
            <a:spAutoFit/>
          </a:bodyPr>
          <a:lstStyle/>
          <a:p>
            <a:pPr marL="283464" indent="-283464" algn="l" rtl="0" eaLnBrk="1" latinLnBrk="0" hangingPunct="1">
              <a:spcBef>
                <a:spcPts val="0"/>
              </a:spcBef>
              <a:spcAft>
                <a:spcPts val="0"/>
              </a:spcAft>
              <a:buClrTx/>
              <a:buSzPts val="1800"/>
              <a:buFont typeface="Arial" panose="020B0604020202020204" pitchFamily="34" charset="0"/>
              <a:buChar char="•"/>
            </a:pPr>
            <a:r>
              <a:rPr lang="en-IN" sz="1600" kern="1200" dirty="0">
                <a:solidFill>
                  <a:srgbClr val="000000"/>
                </a:solidFill>
                <a:effectLst/>
                <a:latin typeface="Posterama" panose="020B0504020200020000" pitchFamily="34" charset="0"/>
                <a:ea typeface="微软雅黑" panose="020B0503020204020204" pitchFamily="34" charset="-122"/>
                <a:cs typeface="Posterama" panose="020B0504020200020000" pitchFamily="34" charset="0"/>
              </a:rPr>
              <a:t>The “Household” item type has the highest Average Unit Price of $668.27. On the other hand, the “Fruits” item type has th</a:t>
            </a:r>
            <a:r>
              <a:rPr lang="en-IN" sz="1600" dirty="0">
                <a:solidFill>
                  <a:srgbClr val="000000"/>
                </a:solidFill>
                <a:latin typeface="Posterama" panose="020B0504020200020000" pitchFamily="34" charset="0"/>
                <a:ea typeface="微软雅黑" panose="020B0503020204020204" pitchFamily="34" charset="-122"/>
                <a:cs typeface="Posterama" panose="020B0504020200020000" pitchFamily="34" charset="0"/>
              </a:rPr>
              <a:t>e lowest Unit Price of $9.33.</a:t>
            </a:r>
          </a:p>
          <a:p>
            <a:pPr marL="283464" indent="-283464" algn="l" rtl="0" eaLnBrk="1" latinLnBrk="0" hangingPunct="1">
              <a:spcBef>
                <a:spcPts val="0"/>
              </a:spcBef>
              <a:spcAft>
                <a:spcPts val="0"/>
              </a:spcAft>
              <a:buClrTx/>
              <a:buSzPts val="1800"/>
              <a:buFont typeface="Arial" panose="020B0604020202020204" pitchFamily="34" charset="0"/>
              <a:buChar char="•"/>
            </a:pPr>
            <a:r>
              <a:rPr lang="en-IN" sz="1600" dirty="0">
                <a:solidFill>
                  <a:srgbClr val="000000"/>
                </a:solidFill>
                <a:latin typeface="Posterama" panose="020B0504020200020000" pitchFamily="34" charset="0"/>
                <a:ea typeface="微软雅黑" panose="020B0503020204020204" pitchFamily="34" charset="-122"/>
                <a:cs typeface="Posterama" panose="020B0504020200020000" pitchFamily="34" charset="0"/>
              </a:rPr>
              <a:t>Average of Unit Prize and Total Average of Unit Cost are positively correlated to each other.</a:t>
            </a:r>
            <a:endParaRPr lang="en-IN" sz="1600" dirty="0">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Average Unit Price and Average Unit Cost diverged most when the item type was “Cosmetics”. The Average Price being $173.87 higher than the Average Unit Cost.</a:t>
            </a:r>
          </a:p>
          <a:p>
            <a:pPr marL="285750" indent="-285750">
              <a:lnSpc>
                <a:spcPct val="100000"/>
              </a:lnSpc>
              <a:spcBef>
                <a:spcPts val="0"/>
              </a:spcBef>
              <a:buFont typeface="Arial" panose="020B0604020202020204" pitchFamily="34" charset="0"/>
              <a:buChar char="•"/>
            </a:pPr>
            <a:r>
              <a:rPr lang="en-IN" sz="1600" dirty="0">
                <a:latin typeface="Posterama" panose="020B0504020200020000" pitchFamily="34" charset="0"/>
                <a:ea typeface="微软雅黑"/>
                <a:cs typeface="Posterama" panose="020B0504020200020000" pitchFamily="34" charset="0"/>
              </a:rPr>
              <a:t>Across all the 12 items, “Cosmetics” accounted for 16.32% of the Total Units Sold.</a:t>
            </a:r>
          </a:p>
        </p:txBody>
      </p:sp>
      <p:sp>
        <p:nvSpPr>
          <p:cNvPr id="19" name="TextBox 18">
            <a:extLst>
              <a:ext uri="{FF2B5EF4-FFF2-40B4-BE49-F238E27FC236}">
                <a16:creationId xmlns:a16="http://schemas.microsoft.com/office/drawing/2014/main" id="{53825E67-B9A1-7E69-8F63-1CC40D69FAE9}"/>
              </a:ext>
            </a:extLst>
          </p:cNvPr>
          <p:cNvSpPr txBox="1"/>
          <p:nvPr/>
        </p:nvSpPr>
        <p:spPr>
          <a:xfrm>
            <a:off x="606178" y="321535"/>
            <a:ext cx="11137689" cy="584775"/>
          </a:xfrm>
          <a:prstGeom prst="rect">
            <a:avLst/>
          </a:prstGeom>
          <a:solidFill>
            <a:schemeClr val="tx2"/>
          </a:solidFill>
        </p:spPr>
        <p:txBody>
          <a:bodyPr wrap="square" rtlCol="0">
            <a:spAutoFit/>
          </a:bodyPr>
          <a:lstStyle/>
          <a:p>
            <a:pPr marL="0" indent="0" algn="ctr">
              <a:lnSpc>
                <a:spcPct val="100000"/>
              </a:lnSpc>
              <a:spcBef>
                <a:spcPts val="0"/>
              </a:spcBef>
              <a:buFontTx/>
              <a:buNone/>
            </a:pPr>
            <a:r>
              <a:rPr lang="en-IN" sz="3200" dirty="0">
                <a:solidFill>
                  <a:schemeClr val="bg1"/>
                </a:solidFill>
                <a:latin typeface="Posterama" panose="020B0504020200020000" pitchFamily="34" charset="0"/>
                <a:ea typeface="微软雅黑"/>
                <a:cs typeface="Posterama" panose="020B0504020200020000" pitchFamily="34" charset="0"/>
              </a:rPr>
              <a:t>Analysis From Dashboard 3</a:t>
            </a:r>
          </a:p>
        </p:txBody>
      </p:sp>
    </p:spTree>
    <p:extLst>
      <p:ext uri="{BB962C8B-B14F-4D97-AF65-F5344CB8AC3E}">
        <p14:creationId xmlns:p14="http://schemas.microsoft.com/office/powerpoint/2010/main" val="1670897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1890047"/>
            <a:ext cx="9823998" cy="1325563"/>
          </a:xfrm>
        </p:spPr>
        <p:txBody>
          <a:bodyPr/>
          <a:lstStyle/>
          <a:p>
            <a:r>
              <a:rPr lang="en-US" altLang="zh-CN" dirty="0"/>
              <a:t>Conclusion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49970" y="2639219"/>
            <a:ext cx="4959822" cy="2439668"/>
          </a:xfrm>
        </p:spPr>
        <p:txBody>
          <a:bodyPr/>
          <a:lstStyle/>
          <a:p>
            <a:r>
              <a:rPr lang="en-US" altLang="zh-CN" dirty="0"/>
              <a:t>Out of the total sales, 53.97% items were sold offline, while the rest were sold online. “Household” items made up 21.62% of the Total Revenue in the sales.</a:t>
            </a:r>
          </a:p>
          <a:p>
            <a:r>
              <a:rPr lang="en-IN" kern="1200" dirty="0">
                <a:solidFill>
                  <a:srgbClr val="000000"/>
                </a:solidFill>
                <a:effectLst/>
                <a:ea typeface="微软雅黑" panose="020B0503020204020204" pitchFamily="34" charset="-122"/>
                <a:cs typeface="Posterama" panose="020B0504020200020000" pitchFamily="34" charset="0"/>
              </a:rPr>
              <a:t>Across all the 12 items, “Cosmetics” accounted for 16.32% of the Total Units Sold.</a:t>
            </a:r>
            <a:endParaRPr lang="en-IN" dirty="0">
              <a:effectLst/>
            </a:endParaRPr>
          </a:p>
          <a:p>
            <a:r>
              <a:rPr lang="en-IN" kern="1200" dirty="0">
                <a:solidFill>
                  <a:srgbClr val="000000"/>
                </a:solidFill>
                <a:effectLst/>
                <a:ea typeface="微软雅黑" panose="020B0503020204020204" pitchFamily="34" charset="-122"/>
                <a:cs typeface="Posterama" panose="020B0504020200020000" pitchFamily="34" charset="0"/>
              </a:rPr>
              <a:t>It had the highest profit of $14.56 millions among all the items, which accounted for 32.96% of total profit</a:t>
            </a:r>
            <a:r>
              <a:rPr lang="en-IN" sz="1400" kern="1200" dirty="0">
                <a:solidFill>
                  <a:srgbClr val="000000"/>
                </a:solidFill>
                <a:effectLst/>
                <a:ea typeface="微软雅黑" panose="020B0503020204020204" pitchFamily="34" charset="-122"/>
                <a:cs typeface="Posterama" panose="020B0504020200020000" pitchFamily="34" charset="0"/>
              </a:rPr>
              <a:t>, </a:t>
            </a:r>
            <a:endParaRPr lang="en-US" altLang="zh-CN" sz="1400" dirty="0"/>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xmlns=""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3804138" cy="1879791"/>
          </a:xfrm>
        </p:spPr>
        <p:txBody>
          <a:bodyPr/>
          <a:lstStyle/>
          <a:p>
            <a:pPr lvl="0"/>
            <a:r>
              <a:rPr lang="en-US" dirty="0" smtClean="0"/>
              <a:t>ar.Elizabeth.tessa@gmail.com</a:t>
            </a:r>
            <a:endParaRPr lang="en-US" dirty="0"/>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http://schemas.microsoft.com/sharepoint/v3"/>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222</TotalTime>
  <Words>431</Words>
  <Application>Microsoft Office PowerPoint</Application>
  <PresentationFormat>Widescreen</PresentationFormat>
  <Paragraphs>39</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微软雅黑</vt:lpstr>
      <vt:lpstr>Abadi</vt:lpstr>
      <vt:lpstr>Arial</vt:lpstr>
      <vt:lpstr>Calibri</vt:lpstr>
      <vt:lpstr>等线</vt:lpstr>
      <vt:lpstr>Posterama</vt:lpstr>
      <vt:lpstr>Posterama Text Black</vt:lpstr>
      <vt:lpstr>Posterama Text SemiBold</vt:lpstr>
      <vt:lpstr>Custom​​</vt:lpstr>
      <vt:lpstr>Amazon Sales Data Analysis</vt:lpstr>
      <vt:lpstr>Problem Statement</vt:lpstr>
      <vt:lpstr>Dashboard</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Data Analysis</dc:title>
  <dc:creator>MANTHAN SHARMA</dc:creator>
  <cp:lastModifiedBy>Admin</cp:lastModifiedBy>
  <cp:revision>3</cp:revision>
  <dcterms:created xsi:type="dcterms:W3CDTF">2024-07-14T15:44:04Z</dcterms:created>
  <dcterms:modified xsi:type="dcterms:W3CDTF">2024-08-15T04:34:34Z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